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8" r:id="rId2"/>
    <p:sldId id="330" r:id="rId3"/>
    <p:sldId id="331" r:id="rId4"/>
    <p:sldId id="332" r:id="rId5"/>
    <p:sldId id="339" r:id="rId6"/>
    <p:sldId id="333" r:id="rId7"/>
    <p:sldId id="340" r:id="rId8"/>
    <p:sldId id="341" r:id="rId9"/>
    <p:sldId id="342" r:id="rId10"/>
    <p:sldId id="343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017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B340-B74E-481C-B6C9-8FCEECA5D29B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38665-971B-45E0-A775-F366FA412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5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3455B-E299-4C10-9549-4DDD2870B329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38665-971B-45E0-A775-F366FA41266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1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D7F7F-12E6-4F90-B1BB-8C3DF5F6FA53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6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10DE-7E10-4946-A551-64A10147CF4B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3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7CD9-7EEB-4340-AB0E-C8F90668DBDB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9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50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50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50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50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59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0AB1-D987-4EAE-9C2C-900685956E37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9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CCF4-718B-4F03-970A-8B585A35F90D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5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850-7C1C-4535-A284-4B58988E5AF2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9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B1AA-91F2-4C47-A8DD-DB48593A4B48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31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3AD-81B9-426F-A90C-5B2119476C56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3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AEA6-5863-4DA2-BF44-24B374456FD1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3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AC609-15F2-4F95-902D-663DC795CDEB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9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38C6-E504-4369-B6ED-DBFDB1B45962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4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676D2-9A8E-42AB-B511-0DF465C9F984}" type="datetime1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5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ejeong@skuniv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065543" y="1928772"/>
            <a:ext cx="4963219" cy="1384995"/>
          </a:xfrm>
          <a:prstGeom prst="rect">
            <a:avLst/>
          </a:prstGeom>
          <a:solidFill>
            <a:srgbClr val="009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FF99"/>
                </a:solidFill>
                <a:latin typeface="+mn-ea"/>
              </a:rPr>
              <a:t>CS1069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Embedded System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10</a:t>
            </a:r>
            <a:r>
              <a:rPr lang="en-US" altLang="ko-KR" sz="2800" baseline="30000" dirty="0" smtClean="0">
                <a:solidFill>
                  <a:schemeClr val="bg1"/>
                </a:solidFill>
                <a:latin typeface="+mn-ea"/>
              </a:rPr>
              <a:t>th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Lecture Note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81160" y="3717031"/>
            <a:ext cx="3731984" cy="923330"/>
          </a:xfrm>
          <a:prstGeom prst="rect">
            <a:avLst/>
          </a:prstGeom>
          <a:solidFill>
            <a:srgbClr val="00990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FF99"/>
                </a:solidFill>
                <a:latin typeface="+mn-ea"/>
              </a:rPr>
              <a:t>Tel     : 9 4 0 – 7 7 6 0</a:t>
            </a:r>
            <a:endParaRPr lang="en-US" altLang="ko-KR" dirty="0">
              <a:solidFill>
                <a:srgbClr val="FFFF99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FFFF99"/>
                </a:solidFill>
                <a:latin typeface="+mn-ea"/>
              </a:rPr>
              <a:t>Office : Room 615, </a:t>
            </a:r>
            <a:r>
              <a:rPr lang="en-US" altLang="ko-KR" dirty="0" err="1">
                <a:solidFill>
                  <a:srgbClr val="FFFF99"/>
                </a:solidFill>
                <a:latin typeface="+mn-ea"/>
              </a:rPr>
              <a:t>Buk-ak</a:t>
            </a:r>
            <a:r>
              <a:rPr lang="en-US" altLang="ko-KR" dirty="0">
                <a:solidFill>
                  <a:srgbClr val="FFFF99"/>
                </a:solidFill>
                <a:latin typeface="+mn-ea"/>
              </a:rPr>
              <a:t> Bldg.</a:t>
            </a:r>
          </a:p>
          <a:p>
            <a:r>
              <a:rPr lang="en-US" altLang="ko-KR" dirty="0">
                <a:solidFill>
                  <a:srgbClr val="FFFF99"/>
                </a:solidFill>
                <a:latin typeface="+mn-ea"/>
              </a:rPr>
              <a:t>E-mail : </a:t>
            </a:r>
            <a:r>
              <a:rPr lang="en-US" altLang="ko-KR" dirty="0">
                <a:solidFill>
                  <a:srgbClr val="FFFF99"/>
                </a:solidFill>
                <a:latin typeface="+mn-ea"/>
                <a:hlinkClick r:id="rId3"/>
              </a:rPr>
              <a:t>tejeong@skuniv.ac.kr</a:t>
            </a:r>
            <a:r>
              <a:rPr lang="en-US" altLang="ko-KR" dirty="0">
                <a:solidFill>
                  <a:srgbClr val="FFFF99"/>
                </a:solidFill>
                <a:latin typeface="+mn-ea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21360" y="1196752"/>
            <a:ext cx="3451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Department of Computer Science</a:t>
            </a:r>
          </a:p>
          <a:p>
            <a:pPr algn="ctr"/>
            <a:r>
              <a:rPr lang="en-US" altLang="ko-KR" sz="1600" dirty="0" err="1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SeoKyeong</a:t>
            </a:r>
            <a:r>
              <a:rPr lang="en-US" altLang="ko-KR" sz="16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 University</a:t>
            </a:r>
            <a:endParaRPr lang="ko-KR" altLang="en-US" sz="1600" dirty="0">
              <a:ln>
                <a:solidFill>
                  <a:schemeClr val="tx1">
                    <a:alpha val="44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94780" y="480711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solidFill>
                  <a:srgbClr val="009900"/>
                </a:solidFill>
                <a:latin typeface="나눔명조" pitchFamily="18" charset="-127"/>
                <a:ea typeface="나눔명조" pitchFamily="18" charset="-127"/>
              </a:rPr>
              <a:t>Prof. T. E. Jeong</a:t>
            </a:r>
            <a:endParaRPr lang="en-US" altLang="ko-KR" sz="1200" dirty="0">
              <a:ln>
                <a:solidFill>
                  <a:schemeClr val="tx1">
                    <a:alpha val="44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065543" y="3327059"/>
            <a:ext cx="665725" cy="389972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413144" y="3327059"/>
            <a:ext cx="615618" cy="389972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5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15616" y="764704"/>
            <a:ext cx="727280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개발 계획서</a:t>
            </a:r>
            <a:endParaRPr lang="en-US" altLang="ko-KR" sz="3200" dirty="0" smtClean="0"/>
          </a:p>
          <a:p>
            <a:pPr algn="ctr"/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개발 배경 </a:t>
            </a:r>
            <a:r>
              <a:rPr lang="ko-KR" altLang="en-US" b="1" dirty="0"/>
              <a:t>및 목적</a:t>
            </a:r>
            <a:r>
              <a:rPr lang="ko-KR" altLang="en-US" dirty="0"/>
              <a:t> </a:t>
            </a:r>
            <a:r>
              <a:rPr lang="en-US" altLang="ko-KR" dirty="0"/>
              <a:t>: </a:t>
            </a:r>
            <a:r>
              <a:rPr lang="ko-KR" altLang="en-US" dirty="0"/>
              <a:t>개발하는 이유</a:t>
            </a:r>
            <a:r>
              <a:rPr lang="en-US" altLang="ko-KR" dirty="0"/>
              <a:t>, </a:t>
            </a:r>
            <a:r>
              <a:rPr lang="ko-KR" altLang="en-US" dirty="0"/>
              <a:t>목적</a:t>
            </a:r>
            <a:r>
              <a:rPr lang="en-US" altLang="ko-KR" dirty="0"/>
              <a:t>, </a:t>
            </a:r>
            <a:r>
              <a:rPr lang="ko-KR" altLang="en-US" dirty="0"/>
              <a:t>배경</a:t>
            </a:r>
            <a:r>
              <a:rPr lang="en-US" altLang="ko-KR" dirty="0"/>
              <a:t>, </a:t>
            </a:r>
            <a:r>
              <a:rPr lang="ko-KR" altLang="en-US" dirty="0"/>
              <a:t>동기에 대한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시스템 구성</a:t>
            </a:r>
            <a:r>
              <a:rPr lang="ko-KR" altLang="en-US" dirty="0"/>
              <a:t> </a:t>
            </a:r>
            <a:r>
              <a:rPr lang="en-US" altLang="ko-KR" dirty="0"/>
              <a:t>: </a:t>
            </a:r>
            <a:r>
              <a:rPr lang="ko-KR" altLang="en-US" dirty="0" smtClean="0"/>
              <a:t>구조도 제시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주요기능</a:t>
            </a:r>
            <a:r>
              <a:rPr lang="ko-KR" altLang="en-US" dirty="0"/>
              <a:t> </a:t>
            </a:r>
            <a:r>
              <a:rPr lang="en-US" altLang="ko-KR" dirty="0"/>
              <a:t>: </a:t>
            </a:r>
            <a:r>
              <a:rPr lang="ko-KR" altLang="en-US" dirty="0" err="1"/>
              <a:t>개발물의</a:t>
            </a:r>
            <a:r>
              <a:rPr lang="ko-KR" altLang="en-US" dirty="0"/>
              <a:t> 기능별 </a:t>
            </a:r>
            <a:r>
              <a:rPr lang="ko-KR" altLang="en-US" dirty="0" smtClean="0"/>
              <a:t>상세 설명</a:t>
            </a:r>
            <a:r>
              <a:rPr lang="en-US" altLang="ko-KR" dirty="0"/>
              <a:t>, </a:t>
            </a:r>
            <a:r>
              <a:rPr lang="ko-KR" altLang="en-US" dirty="0" smtClean="0"/>
              <a:t>예상에 </a:t>
            </a:r>
            <a:r>
              <a:rPr lang="ko-KR" altLang="en-US" dirty="0"/>
              <a:t>따른 이미지 제공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부품 리스트 </a:t>
            </a:r>
            <a:r>
              <a:rPr lang="en-US" altLang="ko-KR" sz="1400" dirty="0" smtClean="0"/>
              <a:t>: </a:t>
            </a:r>
            <a:r>
              <a:rPr lang="ko-KR" altLang="en-US" dirty="0"/>
              <a:t>필요한 부품 리스트 및 수량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프로젝트 </a:t>
            </a:r>
            <a:r>
              <a:rPr lang="ko-KR" altLang="en-US" b="1" dirty="0"/>
              <a:t>추진 일정</a:t>
            </a:r>
            <a:r>
              <a:rPr lang="ko-KR" altLang="en-US" dirty="0"/>
              <a:t> </a:t>
            </a:r>
            <a:r>
              <a:rPr lang="en-US" altLang="ko-KR" dirty="0"/>
              <a:t>: </a:t>
            </a:r>
            <a:r>
              <a:rPr lang="ko-KR" altLang="en-US" dirty="0" smtClean="0"/>
              <a:t>개발 일정에 </a:t>
            </a:r>
            <a:r>
              <a:rPr lang="ko-KR" altLang="en-US" dirty="0"/>
              <a:t>대한 소개   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기대 효과 </a:t>
            </a:r>
            <a:r>
              <a:rPr lang="ko-KR" altLang="en-US" b="1" dirty="0"/>
              <a:t>및 </a:t>
            </a:r>
            <a:r>
              <a:rPr lang="ko-KR" altLang="en-US" b="1" dirty="0" smtClean="0"/>
              <a:t>활용 분야</a:t>
            </a:r>
            <a:r>
              <a:rPr lang="ko-KR" altLang="en-US" dirty="0"/>
              <a:t> </a:t>
            </a:r>
            <a:r>
              <a:rPr lang="en-US" altLang="ko-KR" dirty="0"/>
              <a:t>: </a:t>
            </a:r>
            <a:r>
              <a:rPr lang="ko-KR" altLang="en-US" dirty="0"/>
              <a:t>프로젝트가 활용되어 질 수 있는 </a:t>
            </a:r>
            <a:r>
              <a:rPr lang="ko-KR" altLang="en-US" dirty="0" smtClean="0"/>
              <a:t>분야</a:t>
            </a:r>
            <a:r>
              <a:rPr lang="en-US" altLang="ko-KR" dirty="0"/>
              <a:t> </a:t>
            </a:r>
            <a:r>
              <a:rPr lang="ko-KR" altLang="en-US" dirty="0" smtClean="0"/>
              <a:t>및 기대효과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기타</a:t>
            </a:r>
            <a:r>
              <a:rPr lang="ko-KR" altLang="en-US" dirty="0"/>
              <a:t> </a:t>
            </a:r>
            <a:r>
              <a:rPr lang="en-US" altLang="ko-KR" dirty="0"/>
              <a:t>: </a:t>
            </a:r>
            <a:r>
              <a:rPr lang="ko-KR" altLang="en-US" dirty="0"/>
              <a:t>프로젝트의 독창성 혹은 특장점에 대한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개발계획서를 </a:t>
            </a:r>
            <a:r>
              <a:rPr lang="en-US" altLang="ko-KR" sz="1400" dirty="0" err="1" smtClean="0"/>
              <a:t>ppt</a:t>
            </a:r>
            <a:r>
              <a:rPr lang="ko-KR" altLang="en-US" sz="1400" dirty="0" smtClean="0"/>
              <a:t>로 작성하고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설명은 </a:t>
            </a:r>
            <a:r>
              <a:rPr lang="en-US" altLang="ko-KR" sz="1400" dirty="0" smtClean="0"/>
              <a:t>mp4</a:t>
            </a:r>
            <a:r>
              <a:rPr lang="ko-KR" altLang="en-US" sz="1400" dirty="0" smtClean="0"/>
              <a:t>로 촬영하여 </a:t>
            </a:r>
            <a:r>
              <a:rPr lang="en-US" altLang="ko-KR" sz="1400" dirty="0" err="1" smtClean="0"/>
              <a:t>ppt</a:t>
            </a:r>
            <a:r>
              <a:rPr lang="ko-KR" altLang="en-US" sz="1400" dirty="0" smtClean="0"/>
              <a:t>와 영상을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23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토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자정까지 메일로 내게 송부할 것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73021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931EC-7C42-4262-AE3C-23C3A536241C}" type="slidenum">
              <a:rPr lang="ko-KR" altLang="en-US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14848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8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49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8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 err="1" smtClean="0">
                <a:latin typeface="+mn-ea"/>
                <a:ea typeface="+mn-ea"/>
              </a:rPr>
              <a:t>안드로이드</a:t>
            </a:r>
            <a:r>
              <a:rPr lang="ko-KR" altLang="en-US" sz="2800" b="1" dirty="0" smtClean="0">
                <a:latin typeface="+mn-ea"/>
                <a:ea typeface="+mn-ea"/>
              </a:rPr>
              <a:t> 스마트 </a:t>
            </a:r>
            <a:r>
              <a:rPr lang="ko-KR" altLang="en-US" sz="2800" b="1" dirty="0" err="1" smtClean="0">
                <a:latin typeface="+mn-ea"/>
                <a:ea typeface="+mn-ea"/>
              </a:rPr>
              <a:t>폰으로</a:t>
            </a:r>
            <a:r>
              <a:rPr lang="ko-KR" altLang="en-US" sz="2800" b="1" dirty="0" smtClean="0">
                <a:latin typeface="+mn-ea"/>
                <a:ea typeface="+mn-ea"/>
              </a:rPr>
              <a:t> </a:t>
            </a:r>
            <a:r>
              <a:rPr lang="en-US" altLang="ko-KR" sz="2800" b="1" dirty="0" smtClean="0">
                <a:latin typeface="+mn-ea"/>
                <a:ea typeface="+mn-ea"/>
              </a:rPr>
              <a:t>LED </a:t>
            </a:r>
            <a:r>
              <a:rPr lang="ko-KR" altLang="en-US" sz="2800" b="1" dirty="0" smtClean="0">
                <a:latin typeface="+mn-ea"/>
                <a:ea typeface="+mn-ea"/>
              </a:rPr>
              <a:t>제어하기</a:t>
            </a:r>
            <a:endParaRPr lang="ko-KR" altLang="en-US" sz="2800" b="1" dirty="0">
              <a:latin typeface="+mn-ea"/>
              <a:ea typeface="+mn-ea"/>
            </a:endParaRPr>
          </a:p>
        </p:txBody>
      </p:sp>
      <p:sp>
        <p:nvSpPr>
          <p:cNvPr id="1485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571500" indent="-285750">
              <a:buFont typeface="Arial" panose="020B0604020202020204" pitchFamily="34" charset="0"/>
              <a:buChar char="•"/>
            </a:pPr>
            <a:r>
              <a:rPr kumimoji="0" lang="en-US" altLang="ko-KR" sz="1600" b="1" dirty="0" smtClean="0">
                <a:latin typeface="+mn-ea"/>
              </a:rPr>
              <a:t>Bluetooth – 1994</a:t>
            </a:r>
            <a:r>
              <a:rPr kumimoji="0" lang="ko-KR" altLang="en-US" sz="1600" b="1" dirty="0" smtClean="0">
                <a:latin typeface="+mn-ea"/>
              </a:rPr>
              <a:t>년 </a:t>
            </a:r>
            <a:r>
              <a:rPr kumimoji="0" lang="ko-KR" altLang="en-US" sz="1600" b="1" dirty="0" err="1" smtClean="0">
                <a:latin typeface="+mn-ea"/>
              </a:rPr>
              <a:t>애락슨이</a:t>
            </a:r>
            <a:r>
              <a:rPr kumimoji="0" lang="ko-KR" altLang="en-US" sz="1600" b="1" dirty="0" smtClean="0">
                <a:latin typeface="+mn-ea"/>
              </a:rPr>
              <a:t> 최초 개발</a:t>
            </a:r>
            <a:endParaRPr kumimoji="0" lang="en-US" altLang="ko-KR" sz="1600" b="1" dirty="0" smtClean="0">
              <a:latin typeface="+mn-ea"/>
            </a:endParaRP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kumimoji="0" lang="en-US" altLang="ko-KR" sz="1600" b="1" dirty="0" smtClean="0">
                <a:latin typeface="+mn-ea"/>
              </a:rPr>
              <a:t>IEEE 802.15.1 </a:t>
            </a:r>
            <a:r>
              <a:rPr kumimoji="0" lang="ko-KR" altLang="en-US" sz="1600" b="1" dirty="0" smtClean="0">
                <a:latin typeface="+mn-ea"/>
              </a:rPr>
              <a:t>규격</a:t>
            </a:r>
            <a:endParaRPr kumimoji="0" lang="en-US" altLang="ko-KR" sz="1600" b="1" dirty="0" smtClean="0">
              <a:latin typeface="+mn-ea"/>
            </a:endParaRP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kumimoji="0" lang="en-US" altLang="ko-KR" sz="1600" b="1" dirty="0" smtClean="0">
                <a:latin typeface="+mn-ea"/>
              </a:rPr>
              <a:t>PANs(Personal Area Networks)</a:t>
            </a:r>
            <a:r>
              <a:rPr kumimoji="0" lang="ko-KR" altLang="en-US" sz="1600" b="1" dirty="0" smtClean="0">
                <a:latin typeface="+mn-ea"/>
              </a:rPr>
              <a:t>의 산업 표준</a:t>
            </a:r>
            <a:endParaRPr kumimoji="0" lang="en-US" altLang="ko-KR" sz="1600" b="1" dirty="0" smtClean="0">
              <a:latin typeface="+mn-ea"/>
            </a:endParaRP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kumimoji="0" lang="en-US" altLang="ko-KR" sz="1600" b="1" dirty="0" smtClean="0">
                <a:latin typeface="+mn-ea"/>
              </a:rPr>
              <a:t>Bluetooth – </a:t>
            </a:r>
            <a:r>
              <a:rPr kumimoji="0" lang="ko-KR" altLang="en-US" sz="1600" b="1" dirty="0" smtClean="0">
                <a:latin typeface="+mn-ea"/>
              </a:rPr>
              <a:t>유선 </a:t>
            </a:r>
            <a:r>
              <a:rPr kumimoji="0" lang="en-US" altLang="ko-KR" sz="1600" b="1" dirty="0" smtClean="0">
                <a:latin typeface="+mn-ea"/>
              </a:rPr>
              <a:t>USB </a:t>
            </a:r>
            <a:r>
              <a:rPr kumimoji="0" lang="ko-KR" altLang="en-US" sz="1600" b="1" dirty="0" smtClean="0">
                <a:latin typeface="+mn-ea"/>
              </a:rPr>
              <a:t>대체 개념</a:t>
            </a:r>
            <a:endParaRPr kumimoji="0" lang="en-US" altLang="ko-KR" sz="1600" b="1" dirty="0" smtClean="0">
              <a:latin typeface="+mn-ea"/>
            </a:endParaRP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kumimoji="0" lang="en-US" altLang="ko-KR" sz="1600" b="1" dirty="0" err="1" smtClean="0">
                <a:latin typeface="+mn-ea"/>
              </a:rPr>
              <a:t>WiFi</a:t>
            </a:r>
            <a:r>
              <a:rPr kumimoji="0" lang="en-US" altLang="ko-KR" sz="1600" b="1" dirty="0" smtClean="0">
                <a:latin typeface="+mn-ea"/>
              </a:rPr>
              <a:t> – Ethernet </a:t>
            </a:r>
            <a:r>
              <a:rPr kumimoji="0" lang="ko-KR" altLang="en-US" sz="1600" b="1" dirty="0" smtClean="0">
                <a:latin typeface="+mn-ea"/>
              </a:rPr>
              <a:t>대체 개념</a:t>
            </a:r>
            <a:endParaRPr kumimoji="0" lang="en-US" altLang="ko-KR" sz="1600" b="1" dirty="0" smtClean="0">
              <a:latin typeface="+mn-ea"/>
            </a:endParaRP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kumimoji="0" lang="en-US" altLang="ko-KR" sz="1600" b="1" dirty="0" smtClean="0">
                <a:latin typeface="+mn-ea"/>
              </a:rPr>
              <a:t>Bluetooth Profile – </a:t>
            </a:r>
            <a:r>
              <a:rPr kumimoji="0" lang="ko-KR" altLang="en-US" sz="1600" b="1" dirty="0" err="1" smtClean="0">
                <a:latin typeface="+mn-ea"/>
              </a:rPr>
              <a:t>블루투스와</a:t>
            </a:r>
            <a:r>
              <a:rPr kumimoji="0" lang="ko-KR" altLang="en-US" sz="1600" b="1" dirty="0" smtClean="0">
                <a:latin typeface="+mn-ea"/>
              </a:rPr>
              <a:t> 기기 사이의 통신 규약</a:t>
            </a:r>
            <a:endParaRPr kumimoji="0" lang="en-US" altLang="ko-KR" sz="1600" b="1" dirty="0" smtClean="0">
              <a:latin typeface="+mn-ea"/>
            </a:endParaRP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kumimoji="0" lang="en-US" altLang="ko-KR" sz="1600" b="1" dirty="0" smtClean="0">
                <a:latin typeface="+mn-ea"/>
              </a:rPr>
              <a:t>HC-06 </a:t>
            </a:r>
            <a:r>
              <a:rPr kumimoji="0" lang="ko-KR" altLang="en-US" sz="1600" b="1" dirty="0" smtClean="0">
                <a:latin typeface="+mn-ea"/>
              </a:rPr>
              <a:t>모듈 </a:t>
            </a:r>
            <a:r>
              <a:rPr kumimoji="0" lang="en-US" altLang="ko-KR" sz="1600" b="1" dirty="0" smtClean="0">
                <a:latin typeface="+mn-ea"/>
              </a:rPr>
              <a:t>– </a:t>
            </a:r>
            <a:r>
              <a:rPr kumimoji="0" lang="ko-KR" altLang="en-US" sz="1600" b="1" dirty="0" smtClean="0">
                <a:latin typeface="+mn-ea"/>
              </a:rPr>
              <a:t>시리얼 통신을 하기 위한 </a:t>
            </a:r>
            <a:r>
              <a:rPr kumimoji="0" lang="en-US" altLang="ko-KR" sz="1600" b="1" dirty="0" smtClean="0">
                <a:latin typeface="+mn-ea"/>
              </a:rPr>
              <a:t>SPP(Serial Port Profile)</a:t>
            </a:r>
            <a:r>
              <a:rPr kumimoji="0" lang="ko-KR" altLang="en-US" sz="1600" b="1" dirty="0" smtClean="0">
                <a:latin typeface="+mn-ea"/>
              </a:rPr>
              <a:t>를 구현</a:t>
            </a:r>
            <a:endParaRPr kumimoji="0" lang="en-US" altLang="ko-KR" sz="1600" b="1" dirty="0">
              <a:latin typeface="+mn-ea"/>
            </a:endParaRPr>
          </a:p>
        </p:txBody>
      </p:sp>
      <p:sp>
        <p:nvSpPr>
          <p:cNvPr id="1485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5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E0AFA-2B10-49FA-83AE-D49FBD5B1281}" type="slidenum">
              <a:rPr lang="ko-KR" altLang="en-US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1495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2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0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 smtClean="0">
                <a:latin typeface="+mn-ea"/>
                <a:ea typeface="+mn-ea"/>
              </a:rPr>
              <a:t>실험 준비물</a:t>
            </a:r>
            <a:endParaRPr lang="ko-KR" altLang="en-US" sz="2800" b="1" dirty="0">
              <a:latin typeface="+mn-ea"/>
              <a:ea typeface="+mn-ea"/>
            </a:endParaRPr>
          </a:p>
        </p:txBody>
      </p:sp>
      <p:sp>
        <p:nvSpPr>
          <p:cNvPr id="14954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954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1641475"/>
            <a:ext cx="633095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8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CDDE54-63C5-4242-9896-0C257AC2DEC1}" type="slidenum">
              <a:rPr lang="ko-KR" altLang="en-US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4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dirty="0" smtClean="0">
                <a:latin typeface="+mn-ea"/>
                <a:ea typeface="+mn-ea"/>
              </a:rPr>
              <a:t>HC-06 </a:t>
            </a:r>
            <a:r>
              <a:rPr lang="ko-KR" altLang="en-US" sz="2800" b="1" dirty="0" smtClean="0">
                <a:latin typeface="+mn-ea"/>
                <a:ea typeface="+mn-ea"/>
              </a:rPr>
              <a:t>모듈 연결 배선도</a:t>
            </a:r>
            <a:endParaRPr lang="ko-KR" altLang="en-US" sz="2800" b="1" dirty="0">
              <a:latin typeface="+mn-ea"/>
              <a:ea typeface="+mn-ea"/>
            </a:endParaRPr>
          </a:p>
        </p:txBody>
      </p:sp>
      <p:sp>
        <p:nvSpPr>
          <p:cNvPr id="1505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05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57300"/>
            <a:ext cx="696918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7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658813"/>
            <a:ext cx="5154613" cy="553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83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77644-71E4-4150-B17A-F9FC8BA71F9C}" type="slidenum">
              <a:rPr lang="ko-KR" altLang="en-US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1515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8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7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 smtClean="0">
                <a:latin typeface="+mn-ea"/>
                <a:ea typeface="+mn-ea"/>
              </a:rPr>
              <a:t>프로그램 작성</a:t>
            </a:r>
            <a:endParaRPr lang="ko-KR" altLang="en-US" sz="2800" b="1" dirty="0">
              <a:latin typeface="+mn-ea"/>
              <a:ea typeface="+mn-ea"/>
            </a:endParaRPr>
          </a:p>
        </p:txBody>
      </p:sp>
      <p:sp>
        <p:nvSpPr>
          <p:cNvPr id="1515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158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64024"/>
            <a:ext cx="3635896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000" dirty="0"/>
          </a:p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SoftwareSerial.h</a:t>
            </a:r>
            <a:r>
              <a:rPr lang="en-US" altLang="ko-KR" sz="1000" dirty="0"/>
              <a:t>&gt;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bluetooth_Tx</a:t>
            </a:r>
            <a:r>
              <a:rPr lang="en-US" altLang="ko-KR" sz="1000" dirty="0"/>
              <a:t> = 2;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bluetooth_Rx</a:t>
            </a:r>
            <a:r>
              <a:rPr lang="en-US" altLang="ko-KR" sz="1000" dirty="0"/>
              <a:t> = 3;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LED = 9;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SoftwareSerial</a:t>
            </a:r>
            <a:r>
              <a:rPr lang="en-US" altLang="ko-KR" sz="1000" dirty="0"/>
              <a:t> </a:t>
            </a:r>
            <a:r>
              <a:rPr lang="en-US" altLang="ko-KR" sz="1000" dirty="0" err="1"/>
              <a:t>bluetooth</a:t>
            </a:r>
            <a:r>
              <a:rPr lang="en-US" altLang="ko-KR" sz="1000" dirty="0"/>
              <a:t>(</a:t>
            </a:r>
            <a:r>
              <a:rPr lang="en-US" altLang="ko-KR" sz="1000" dirty="0" err="1"/>
              <a:t>bluetooth_Tx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bluetooth_Rx</a:t>
            </a:r>
            <a:r>
              <a:rPr lang="en-US" altLang="ko-KR" sz="1000" dirty="0"/>
              <a:t>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void setup()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Serial.begin</a:t>
            </a:r>
            <a:r>
              <a:rPr lang="en-US" altLang="ko-KR" sz="1000" dirty="0"/>
              <a:t>(9600);  </a:t>
            </a:r>
          </a:p>
          <a:p>
            <a:r>
              <a:rPr lang="en-US" altLang="ko-KR" sz="1000" dirty="0"/>
              <a:t>  delay(100);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bluetooth.begin</a:t>
            </a:r>
            <a:r>
              <a:rPr lang="en-US" altLang="ko-KR" sz="1000" dirty="0"/>
              <a:t>(9600);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pinMode</a:t>
            </a:r>
            <a:r>
              <a:rPr lang="en-US" altLang="ko-KR" sz="1000" dirty="0"/>
              <a:t>(LED, OUTPUT);</a:t>
            </a:r>
          </a:p>
          <a:p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r>
              <a:rPr lang="en-US" altLang="ko-KR" sz="1000" dirty="0"/>
              <a:t>void loop()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char 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if(</a:t>
            </a:r>
            <a:r>
              <a:rPr lang="en-US" altLang="ko-KR" sz="1000" dirty="0" err="1"/>
              <a:t>bluetooth.available</a:t>
            </a:r>
            <a:r>
              <a:rPr lang="en-US" altLang="ko-KR" sz="1000" dirty="0"/>
              <a:t>() )</a:t>
            </a:r>
          </a:p>
          <a:p>
            <a:r>
              <a:rPr lang="en-US" altLang="ko-KR" sz="1000" dirty="0"/>
              <a:t>  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 = (char)</a:t>
            </a:r>
            <a:r>
              <a:rPr lang="en-US" altLang="ko-KR" sz="1000" dirty="0" err="1"/>
              <a:t>bluetooth.read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Serial.print</a:t>
            </a:r>
            <a:r>
              <a:rPr lang="en-US" altLang="ko-KR" sz="1000" dirty="0"/>
              <a:t>("Command = ");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Serial.println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    </a:t>
            </a:r>
          </a:p>
          <a:p>
            <a:r>
              <a:rPr lang="en-US" altLang="ko-KR" sz="1000" dirty="0"/>
              <a:t>    if( 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 == '1' )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Serial.println</a:t>
            </a:r>
            <a:r>
              <a:rPr lang="en-US" altLang="ko-KR" sz="1000" dirty="0"/>
              <a:t>("LED ON");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(LED, HIGH);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    </a:t>
            </a:r>
          </a:p>
          <a:p>
            <a:r>
              <a:rPr lang="en-US" altLang="ko-KR" sz="1000" dirty="0"/>
              <a:t>    if( 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 == '2' )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Serial.println</a:t>
            </a:r>
            <a:r>
              <a:rPr lang="en-US" altLang="ko-KR" sz="1000" dirty="0"/>
              <a:t>("LED OFF");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(LED, LOW);</a:t>
            </a:r>
          </a:p>
          <a:p>
            <a:r>
              <a:rPr lang="en-US" altLang="ko-KR" sz="1000" dirty="0"/>
              <a:t>    }    </a:t>
            </a:r>
          </a:p>
          <a:p>
            <a:r>
              <a:rPr lang="en-US" altLang="ko-KR" sz="1000" dirty="0"/>
              <a:t>  }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51" y="980728"/>
            <a:ext cx="5172149" cy="587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0"/>
            <a:ext cx="5648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711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0"/>
            <a:ext cx="7404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66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75656" y="980728"/>
            <a:ext cx="6336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Homework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LED</a:t>
            </a:r>
            <a:r>
              <a:rPr lang="ko-KR" altLang="en-US" dirty="0" smtClean="0"/>
              <a:t>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종류를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연결하고 블루투스를 이용하여 </a:t>
            </a:r>
            <a:r>
              <a:rPr lang="ko-KR" altLang="en-US" dirty="0" err="1" smtClean="0"/>
              <a:t>키버튼</a:t>
            </a:r>
            <a:r>
              <a:rPr lang="en-US" altLang="ko-KR" dirty="0" smtClean="0"/>
              <a:t> 1, 2, 3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toggle</a:t>
            </a:r>
            <a:r>
              <a:rPr lang="ko-KR" altLang="en-US" dirty="0" smtClean="0"/>
              <a:t>로 각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on-off </a:t>
            </a:r>
            <a:r>
              <a:rPr lang="ko-KR" altLang="en-US" dirty="0" smtClean="0"/>
              <a:t>할 수 있도록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또한 </a:t>
            </a:r>
            <a:r>
              <a:rPr lang="ko-KR" altLang="en-US" dirty="0" err="1" smtClean="0"/>
              <a:t>키버튼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는 전체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시키고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키버튼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는 전체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off </a:t>
            </a:r>
            <a:r>
              <a:rPr lang="ko-KR" altLang="en-US" dirty="0" smtClean="0"/>
              <a:t>시킨다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Due on midnight, May 23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, 2020.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53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299</Words>
  <Application>Microsoft Office PowerPoint</Application>
  <PresentationFormat>화면 슬라이드 쇼(4:3)</PresentationFormat>
  <Paragraphs>88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굴림</vt:lpstr>
      <vt:lpstr>나눔명조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 E Jeong</dc:creator>
  <cp:lastModifiedBy>Jeong Tae Eui</cp:lastModifiedBy>
  <cp:revision>77</cp:revision>
  <dcterms:created xsi:type="dcterms:W3CDTF">2013-07-14T23:53:04Z</dcterms:created>
  <dcterms:modified xsi:type="dcterms:W3CDTF">2020-05-10T00:26:41Z</dcterms:modified>
</cp:coreProperties>
</file>